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media1.mp4" ContentType="video/unknown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FF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1pPr>
    <a:lvl2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FF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2pPr>
    <a:lvl3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FF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3pPr>
    <a:lvl4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FF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4pPr>
    <a:lvl5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FF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5pPr>
    <a:lvl6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FF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6pPr>
    <a:lvl7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FF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7pPr>
    <a:lvl8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FF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8pPr>
    <a:lvl9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FF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FF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2E9"/>
          </a:solidFill>
        </a:fill>
      </a:tcStyle>
    </a:wholeTbl>
    <a:band2H>
      <a:tcTxStyle b="def" i="def"/>
      <a:tcStyle>
        <a:tcBdr/>
        <a:fill>
          <a:solidFill>
            <a:srgbClr val="E6EAF4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FF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ADB"/>
          </a:solidFill>
        </a:fill>
      </a:tcStyle>
    </a:wholeTbl>
    <a:band2H>
      <a:tcTxStyle b="def" i="def"/>
      <a:tcStyle>
        <a:tcBdr/>
        <a:fill>
          <a:solidFill>
            <a:srgbClr val="E6EDEE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FF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7D7CB"/>
          </a:solidFill>
        </a:fill>
      </a:tcStyle>
    </a:wholeTbl>
    <a:band2H>
      <a:tcTxStyle b="def" i="def"/>
      <a:tcStyle>
        <a:tcBdr/>
        <a:fill>
          <a:solidFill>
            <a:srgbClr val="F3ECE7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FF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0000"/>
        </a:fontRef>
        <a:srgbClr val="FF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FF0000"/>
              </a:solidFill>
              <a:prstDash val="solid"/>
              <a:round/>
            </a:ln>
          </a:top>
          <a:bottom>
            <a:ln w="25400" cap="flat">
              <a:solidFill>
                <a:srgbClr val="FF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F0000"/>
              </a:solidFill>
              <a:prstDash val="solid"/>
              <a:round/>
            </a:ln>
          </a:top>
          <a:bottom>
            <a:ln w="25400" cap="flat">
              <a:solidFill>
                <a:srgbClr val="FF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FF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CACA"/>
          </a:solidFill>
        </a:fill>
      </a:tcStyle>
    </a:wholeTbl>
    <a:band2H>
      <a:tcTxStyle b="def" i="def"/>
      <a:tcStyle>
        <a:tcBdr/>
        <a:fill>
          <a:solidFill>
            <a:srgbClr val="FF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>
              <a:alpha val="20000"/>
            </a:srgbClr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508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0" algn="ctr">
              <a:spcBef>
                <a:spcPts val="0"/>
              </a:spcBef>
              <a:buSzTx/>
              <a:buNone/>
              <a:defRPr sz="3200"/>
            </a:lvl2pPr>
            <a:lvl3pPr marL="0" indent="0" algn="ctr">
              <a:spcBef>
                <a:spcPts val="0"/>
              </a:spcBef>
              <a:buSzTx/>
              <a:buNone/>
              <a:defRPr sz="3200"/>
            </a:lvl3pPr>
            <a:lvl4pPr marL="0" indent="0" algn="ctr">
              <a:spcBef>
                <a:spcPts val="0"/>
              </a:spcBef>
              <a:buSzTx/>
              <a:buNone/>
              <a:defRPr sz="3200"/>
            </a:lvl4pPr>
            <a:lvl5pPr marL="0" indent="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Body Level One…"/>
          <p:cNvSpPr txBox="1"/>
          <p:nvPr>
            <p:ph type="body" sz="quarter" idx="1"/>
          </p:nvPr>
        </p:nvSpPr>
        <p:spPr>
          <a:xfrm>
            <a:off x="1270000" y="6362700"/>
            <a:ext cx="10464800" cy="5334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b="1" sz="2800">
                <a:latin typeface="+mj-lt"/>
                <a:ea typeface="+mj-ea"/>
                <a:cs typeface="+mj-cs"/>
                <a:sym typeface="Helvetica"/>
              </a:defRPr>
            </a:lvl1pPr>
            <a:lvl2pPr marL="794084" indent="-336884" algn="ctr">
              <a:spcBef>
                <a:spcPts val="0"/>
              </a:spcBef>
              <a:defRPr b="1" sz="2800">
                <a:latin typeface="+mj-lt"/>
                <a:ea typeface="+mj-ea"/>
                <a:cs typeface="+mj-cs"/>
                <a:sym typeface="Helvetica"/>
              </a:defRPr>
            </a:lvl2pPr>
            <a:lvl3pPr marL="1251284" indent="-336884" algn="ctr">
              <a:spcBef>
                <a:spcPts val="0"/>
              </a:spcBef>
              <a:defRPr b="1" sz="2800">
                <a:latin typeface="+mj-lt"/>
                <a:ea typeface="+mj-ea"/>
                <a:cs typeface="+mj-cs"/>
                <a:sym typeface="Helvetica"/>
              </a:defRPr>
            </a:lvl3pPr>
            <a:lvl4pPr marL="1708484" indent="-336884" algn="ctr">
              <a:spcBef>
                <a:spcPts val="0"/>
              </a:spcBef>
              <a:defRPr b="1" sz="2800">
                <a:latin typeface="+mj-lt"/>
                <a:ea typeface="+mj-ea"/>
                <a:cs typeface="+mj-cs"/>
                <a:sym typeface="Helvetica"/>
              </a:defRPr>
            </a:lvl4pPr>
            <a:lvl5pPr marL="2165684" indent="-336884" algn="ctr">
              <a:spcBef>
                <a:spcPts val="0"/>
              </a:spcBef>
              <a:defRPr b="1" sz="2800">
                <a:latin typeface="+mj-lt"/>
                <a:ea typeface="+mj-ea"/>
                <a:cs typeface="+mj-cs"/>
                <a:sym typeface="Helvetic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" name="Rectangle"/>
          <p:cNvSpPr/>
          <p:nvPr>
            <p:ph type="body" sz="quarter" idx="13"/>
          </p:nvPr>
        </p:nvSpPr>
        <p:spPr>
          <a:xfrm>
            <a:off x="1270000" y="4254500"/>
            <a:ext cx="10464800" cy="711200"/>
          </a:xfrm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2400"/>
              </a:spcBef>
              <a:buSzTx/>
              <a:buNone/>
              <a:defRPr sz="4000"/>
            </a:pPr>
          </a:p>
        </p:txBody>
      </p:sp>
      <p:sp>
        <p:nvSpPr>
          <p:cNvPr id="9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/>
          <p:nvPr>
            <p:ph type="pic" idx="13"/>
          </p:nvPr>
        </p:nvSpPr>
        <p:spPr>
          <a:xfrm>
            <a:off x="1600200" y="635000"/>
            <a:ext cx="9779000" cy="59182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itle Text"/>
          <p:cNvSpPr txBox="1"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sz="quarter" idx="1"/>
          </p:nvPr>
        </p:nvSpPr>
        <p:spPr>
          <a:xfrm>
            <a:off x="1270000" y="8191500"/>
            <a:ext cx="10464800" cy="12192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0" algn="ctr">
              <a:spcBef>
                <a:spcPts val="0"/>
              </a:spcBef>
              <a:buSzTx/>
              <a:buNone/>
              <a:defRPr sz="3200"/>
            </a:lvl2pPr>
            <a:lvl3pPr marL="0" indent="0" algn="ctr">
              <a:spcBef>
                <a:spcPts val="0"/>
              </a:spcBef>
              <a:buSzTx/>
              <a:buNone/>
              <a:defRPr sz="3200"/>
            </a:lvl3pPr>
            <a:lvl4pPr marL="0" indent="0" algn="ctr">
              <a:spcBef>
                <a:spcPts val="0"/>
              </a:spcBef>
              <a:buSzTx/>
              <a:buNone/>
              <a:defRPr sz="3200"/>
            </a:lvl4pPr>
            <a:lvl5pPr marL="0" indent="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/>
          <p:nvPr>
            <p:ph type="pic" sz="half" idx="13"/>
          </p:nvPr>
        </p:nvSpPr>
        <p:spPr>
          <a:xfrm>
            <a:off x="6718300" y="762000"/>
            <a:ext cx="5334000" cy="82423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Title Text"/>
          <p:cNvSpPr txBox="1"/>
          <p:nvPr>
            <p:ph type="title"/>
          </p:nvPr>
        </p:nvSpPr>
        <p:spPr>
          <a:xfrm>
            <a:off x="952500" y="762000"/>
            <a:ext cx="5334000" cy="40005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40" name="Body Level One…"/>
          <p:cNvSpPr txBox="1"/>
          <p:nvPr>
            <p:ph type="body" sz="quarter" idx="1"/>
          </p:nvPr>
        </p:nvSpPr>
        <p:spPr>
          <a:xfrm>
            <a:off x="952500" y="5003800"/>
            <a:ext cx="5334000" cy="4000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0" algn="ctr">
              <a:spcBef>
                <a:spcPts val="0"/>
              </a:spcBef>
              <a:buSzTx/>
              <a:buNone/>
              <a:defRPr sz="3200"/>
            </a:lvl2pPr>
            <a:lvl3pPr marL="0" indent="0" algn="ctr">
              <a:spcBef>
                <a:spcPts val="0"/>
              </a:spcBef>
              <a:buSzTx/>
              <a:buNone/>
              <a:defRPr sz="3200"/>
            </a:lvl3pPr>
            <a:lvl4pPr marL="0" indent="0" algn="ctr">
              <a:spcBef>
                <a:spcPts val="0"/>
              </a:spcBef>
              <a:buSzTx/>
              <a:buNone/>
              <a:defRPr sz="3200"/>
            </a:lvl4pPr>
            <a:lvl5pPr marL="0" indent="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/>
          <p:nvPr>
            <p:ph type="pic" sz="half" idx="13"/>
          </p:nvPr>
        </p:nvSpPr>
        <p:spPr>
          <a:xfrm>
            <a:off x="6718300" y="25908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Body Level One…"/>
          <p:cNvSpPr txBox="1"/>
          <p:nvPr>
            <p:ph type="body" sz="half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81000" indent="-381000">
              <a:spcBef>
                <a:spcPts val="3800"/>
              </a:spcBef>
              <a:defRPr sz="2800"/>
            </a:lvl1pPr>
            <a:lvl2pPr marL="762000" indent="-381000">
              <a:spcBef>
                <a:spcPts val="3800"/>
              </a:spcBef>
              <a:defRPr sz="2800"/>
            </a:lvl2pPr>
            <a:lvl3pPr marL="1143000" indent="-381000">
              <a:spcBef>
                <a:spcPts val="3800"/>
              </a:spcBef>
              <a:defRPr sz="2800"/>
            </a:lvl3pPr>
            <a:lvl4pPr marL="1524000" indent="-381000">
              <a:spcBef>
                <a:spcPts val="3800"/>
              </a:spcBef>
              <a:defRPr sz="2800"/>
            </a:lvl4pPr>
            <a:lvl5pPr marL="1905000" indent="-381000">
              <a:spcBef>
                <a:spcPts val="3800"/>
              </a:spcBef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/>
          <p:nvPr>
            <p:ph type="pic" sz="quarter" idx="13"/>
          </p:nvPr>
        </p:nvSpPr>
        <p:spPr>
          <a:xfrm>
            <a:off x="6718300" y="5092700"/>
            <a:ext cx="5334000" cy="3898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Image"/>
          <p:cNvSpPr/>
          <p:nvPr>
            <p:ph type="pic" sz="quarter" idx="14"/>
          </p:nvPr>
        </p:nvSpPr>
        <p:spPr>
          <a:xfrm>
            <a:off x="6718300" y="762000"/>
            <a:ext cx="5334000" cy="3898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Image"/>
          <p:cNvSpPr/>
          <p:nvPr>
            <p:ph type="pic" sz="half" idx="15"/>
          </p:nvPr>
        </p:nvSpPr>
        <p:spPr>
          <a:xfrm>
            <a:off x="952500" y="762884"/>
            <a:ext cx="5334000" cy="82296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952500" y="406400"/>
            <a:ext cx="11099800" cy="2120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Helvetica Light"/>
          <a:ea typeface="Helvetica Light"/>
          <a:cs typeface="Helvetica Light"/>
          <a:sym typeface="Helvetica Light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Helvetica Light"/>
          <a:ea typeface="Helvetica Light"/>
          <a:cs typeface="Helvetica Light"/>
          <a:sym typeface="Helvetica Light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Helvetica Light"/>
          <a:ea typeface="Helvetica Light"/>
          <a:cs typeface="Helvetica Light"/>
          <a:sym typeface="Helvetica Light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Helvetica Light"/>
          <a:ea typeface="Helvetica Light"/>
          <a:cs typeface="Helvetica Light"/>
          <a:sym typeface="Helvetica Light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Helvetica Light"/>
          <a:ea typeface="Helvetica Light"/>
          <a:cs typeface="Helvetica Light"/>
          <a:sym typeface="Helvetica Light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Helvetica Light"/>
          <a:ea typeface="Helvetica Light"/>
          <a:cs typeface="Helvetica Light"/>
          <a:sym typeface="Helvetica Light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Helvetica Light"/>
          <a:ea typeface="Helvetica Light"/>
          <a:cs typeface="Helvetica Light"/>
          <a:sym typeface="Helvetica Light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Helvetica Light"/>
          <a:ea typeface="Helvetica Light"/>
          <a:cs typeface="Helvetica Light"/>
          <a:sym typeface="Helvetica Light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Helvetica Light"/>
          <a:ea typeface="Helvetica Light"/>
          <a:cs typeface="Helvetica Light"/>
          <a:sym typeface="Helvetica Light"/>
        </a:defRPr>
      </a:lvl9pPr>
    </p:titleStyle>
    <p:bodyStyle>
      <a:lvl1pPr marL="4572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Helvetica Light"/>
          <a:ea typeface="Helvetica Light"/>
          <a:cs typeface="Helvetica Light"/>
          <a:sym typeface="Helvetica Light"/>
        </a:defRPr>
      </a:lvl1pPr>
      <a:lvl2pPr marL="9144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Helvetica Light"/>
          <a:ea typeface="Helvetica Light"/>
          <a:cs typeface="Helvetica Light"/>
          <a:sym typeface="Helvetica Light"/>
        </a:defRPr>
      </a:lvl2pPr>
      <a:lvl3pPr marL="13716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Helvetica Light"/>
          <a:ea typeface="Helvetica Light"/>
          <a:cs typeface="Helvetica Light"/>
          <a:sym typeface="Helvetica Light"/>
        </a:defRPr>
      </a:lvl3pPr>
      <a:lvl4pPr marL="18288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Helvetica Light"/>
          <a:ea typeface="Helvetica Light"/>
          <a:cs typeface="Helvetica Light"/>
          <a:sym typeface="Helvetica Light"/>
        </a:defRPr>
      </a:lvl4pPr>
      <a:lvl5pPr marL="22860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Helvetica Light"/>
          <a:ea typeface="Helvetica Light"/>
          <a:cs typeface="Helvetica Light"/>
          <a:sym typeface="Helvetica Light"/>
        </a:defRPr>
      </a:lvl5pPr>
      <a:lvl6pPr marL="27432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Helvetica Light"/>
          <a:ea typeface="Helvetica Light"/>
          <a:cs typeface="Helvetica Light"/>
          <a:sym typeface="Helvetica Light"/>
        </a:defRPr>
      </a:lvl6pPr>
      <a:lvl7pPr marL="32004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Helvetica Light"/>
          <a:ea typeface="Helvetica Light"/>
          <a:cs typeface="Helvetica Light"/>
          <a:sym typeface="Helvetica Light"/>
        </a:defRPr>
      </a:lvl7pPr>
      <a:lvl8pPr marL="36576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Helvetica Light"/>
          <a:ea typeface="Helvetica Light"/>
          <a:cs typeface="Helvetica Light"/>
          <a:sym typeface="Helvetica Light"/>
        </a:defRPr>
      </a:lvl8pPr>
      <a:lvl9pPr marL="41148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Helvetica Light"/>
          <a:ea typeface="Helvetica Light"/>
          <a:cs typeface="Helvetica Light"/>
          <a:sym typeface="Helvetica Light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mailto:pulcher@pulcher.biz?subject=" TargetMode="External"/><Relationship Id="rId3" Type="http://schemas.openxmlformats.org/officeDocument/2006/relationships/hyperlink" Target="https://github.com/pulcher/AzurePlay" TargetMode="Externa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tif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tif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.png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azure.microsoft.com/en-us/services/iot-hub/" TargetMode="External"/><Relationship Id="rId3" Type="http://schemas.openxmlformats.org/officeDocument/2006/relationships/hyperlink" Target="https://azure.microsoft.com/en-us/documentation/articles/iot-hub-devguide/" TargetMode="External"/><Relationship Id="rId4" Type="http://schemas.openxmlformats.org/officeDocument/2006/relationships/hyperlink" Target="https://azure.microsoft.com/en-us/documentation/videos/azure-friday/" TargetMode="External"/><Relationship Id="rId5" Type="http://schemas.openxmlformats.org/officeDocument/2006/relationships/hyperlink" Target="https://azure.microsoft.com/en-us/documentation/videos/azurecon-2015-overview-of-azure-iot-hub/" TargetMode="External"/><Relationship Id="rId6" Type="http://schemas.openxmlformats.org/officeDocument/2006/relationships/hyperlink" Target="https://azure.microsoft.com/en-us/documentation/videos/azurecon-2015-connect-your-iot-devices-with-azure-iot-client-libraries/" TargetMode="External"/><Relationship Id="rId7" Type="http://schemas.openxmlformats.org/officeDocument/2006/relationships/hyperlink" Target="https://www.ghielectronics.com/catalog/product/500" TargetMode="External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hyperlink" Target="https://github.com/Azure/azure-iot-sdk-csharp/tree/master/tools/DeviceExplorer" TargetMode="External"/><Relationship Id="rId3" Type="http://schemas.openxmlformats.org/officeDocument/2006/relationships/hyperlink" Target="https://github.com/pulcher/AzurePlay" TargetMode="External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video" Target="../media/media1.mp4"/><Relationship Id="rId4" Type="http://schemas.microsoft.com/office/2007/relationships/media" Target="../media/media1.mp4"/><Relationship Id="rId5" Type="http://schemas.openxmlformats.org/officeDocument/2006/relationships/image" Target="../media/image2.pn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pn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How to talk to millions of IoT devices without pulling out your hair!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>
            <a:lvl1pPr defTabSz="514095">
              <a:defRPr sz="7040"/>
            </a:lvl1pPr>
          </a:lstStyle>
          <a:p>
            <a:pPr/>
            <a:r>
              <a:t>How to talk to millions of IoT devices without pulling out your hair!</a:t>
            </a:r>
          </a:p>
        </p:txBody>
      </p:sp>
      <p:sp>
        <p:nvSpPr>
          <p:cNvPr id="120" name="Harold Pulcher…"/>
          <p:cNvSpPr txBox="1"/>
          <p:nvPr>
            <p:ph type="subTitle" sz="half" idx="1"/>
          </p:nvPr>
        </p:nvSpPr>
        <p:spPr>
          <a:xfrm>
            <a:off x="647774" y="5410200"/>
            <a:ext cx="11709252" cy="3302000"/>
          </a:xfrm>
          <a:prstGeom prst="rect">
            <a:avLst/>
          </a:prstGeom>
        </p:spPr>
        <p:txBody>
          <a:bodyPr/>
          <a:lstStyle/>
          <a:p>
            <a:pPr defTabSz="554990">
              <a:lnSpc>
                <a:spcPct val="150000"/>
              </a:lnSpc>
              <a:defRPr sz="3040"/>
            </a:pPr>
            <a:r>
              <a:t>Harold Pulcher</a:t>
            </a:r>
          </a:p>
          <a:p>
            <a:pPr defTabSz="554990">
              <a:lnSpc>
                <a:spcPct val="150000"/>
              </a:lnSpc>
              <a:defRPr sz="3040" u="sng"/>
            </a:pPr>
            <a:r>
              <a:rPr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pulcher@pulcher.biz</a:t>
            </a:r>
          </a:p>
          <a:p>
            <a:pPr defTabSz="554990">
              <a:lnSpc>
                <a:spcPct val="150000"/>
              </a:lnSpc>
              <a:defRPr sz="3040" u="sng"/>
            </a:pPr>
            <a:r>
              <a:t>@haroldpulcher</a:t>
            </a:r>
          </a:p>
          <a:p>
            <a:pPr defTabSz="554990">
              <a:lnSpc>
                <a:spcPct val="150000"/>
              </a:lnSpc>
              <a:defRPr sz="3040" u="sng"/>
            </a:pPr>
            <a:r>
              <a:t>https://www.youtube.com/user/hpulcher</a:t>
            </a:r>
          </a:p>
          <a:p>
            <a:pPr defTabSz="554990">
              <a:lnSpc>
                <a:spcPct val="150000"/>
              </a:lnSpc>
              <a:defRPr sz="3040" u="sng">
                <a:solidFill>
                  <a:srgbClr val="FFFDE9"/>
                </a:solidFill>
              </a:defRPr>
            </a:pPr>
            <a:r>
              <a:rPr>
                <a:uFill>
                  <a:solidFill>
                    <a:srgbClr val="0000FF"/>
                  </a:solidFill>
                </a:uFill>
                <a:hlinkClick r:id="rId3" invalidUrl="" action="" tgtFrame="" tooltip="" history="1" highlightClick="0" endSnd="0"/>
              </a:rPr>
              <a:t>https://github.com/pulcher/AzurePlay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Is this gonna bankrupt me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14095">
              <a:defRPr sz="7040"/>
            </a:lvl1pPr>
          </a:lstStyle>
          <a:p>
            <a:pPr/>
            <a:r>
              <a:t>Is this gonna bankrupt me?</a:t>
            </a:r>
          </a:p>
        </p:txBody>
      </p:sp>
      <p:pic>
        <p:nvPicPr>
          <p:cNvPr id="157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rcRect l="0" t="0" r="6216" b="0"/>
          <a:stretch>
            <a:fillRect/>
          </a:stretch>
        </p:blipFill>
        <p:spPr>
          <a:xfrm>
            <a:off x="789061" y="4011240"/>
            <a:ext cx="11136239" cy="225182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How much can I really use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08254">
              <a:defRPr sz="6960"/>
            </a:lvl1pPr>
          </a:lstStyle>
          <a:p>
            <a:pPr/>
            <a:r>
              <a:t>How much can I really use?</a:t>
            </a:r>
          </a:p>
        </p:txBody>
      </p:sp>
      <p:pic>
        <p:nvPicPr>
          <p:cNvPr id="160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9900" y="3054350"/>
            <a:ext cx="11912600" cy="34544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pasted-image.png" descr="pasted-image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118" r="0" b="0"/>
          <a:stretch>
            <a:fillRect/>
          </a:stretch>
        </p:blipFill>
        <p:spPr>
          <a:xfrm>
            <a:off x="663195" y="1995626"/>
            <a:ext cx="11678542" cy="4660047"/>
          </a:xfrm>
          <a:prstGeom prst="rect">
            <a:avLst/>
          </a:prstGeom>
        </p:spPr>
      </p:pic>
      <p:sp>
        <p:nvSpPr>
          <p:cNvPr id="163" name="So what can I do with stuff?"/>
          <p:cNvSpPr txBox="1"/>
          <p:nvPr>
            <p:ph type="title"/>
          </p:nvPr>
        </p:nvSpPr>
        <p:spPr>
          <a:xfrm>
            <a:off x="1270000" y="7200900"/>
            <a:ext cx="10464800" cy="1422400"/>
          </a:xfrm>
          <a:prstGeom prst="rect">
            <a:avLst/>
          </a:prstGeom>
        </p:spPr>
        <p:txBody>
          <a:bodyPr/>
          <a:lstStyle>
            <a:lvl1pPr defTabSz="484886">
              <a:defRPr sz="6640"/>
            </a:lvl1pPr>
          </a:lstStyle>
          <a:p>
            <a:pPr/>
            <a:r>
              <a:t>So what can I do with stuff?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pasted-image.png" descr="pasted-image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155" t="0" r="155" b="0"/>
          <a:stretch>
            <a:fillRect/>
          </a:stretch>
        </p:blipFill>
        <p:spPr>
          <a:xfrm>
            <a:off x="6718299" y="1278697"/>
            <a:ext cx="5334001" cy="7208906"/>
          </a:xfrm>
          <a:prstGeom prst="rect">
            <a:avLst/>
          </a:prstGeom>
        </p:spPr>
      </p:pic>
      <p:sp>
        <p:nvSpPr>
          <p:cNvPr id="166" name="Basic Steps"/>
          <p:cNvSpPr txBox="1"/>
          <p:nvPr>
            <p:ph type="title"/>
          </p:nvPr>
        </p:nvSpPr>
        <p:spPr>
          <a:xfrm>
            <a:off x="952500" y="762000"/>
            <a:ext cx="5334000" cy="1014562"/>
          </a:xfrm>
          <a:prstGeom prst="rect">
            <a:avLst/>
          </a:prstGeom>
        </p:spPr>
        <p:txBody>
          <a:bodyPr/>
          <a:lstStyle/>
          <a:p>
            <a:pPr/>
            <a:r>
              <a:t>Basic Steps</a:t>
            </a:r>
          </a:p>
        </p:txBody>
      </p:sp>
      <p:sp>
        <p:nvSpPr>
          <p:cNvPr id="167" name="Get an Azure account…"/>
          <p:cNvSpPr txBox="1"/>
          <p:nvPr>
            <p:ph type="body" sz="half" idx="1"/>
          </p:nvPr>
        </p:nvSpPr>
        <p:spPr>
          <a:xfrm>
            <a:off x="952500" y="1907381"/>
            <a:ext cx="5334000" cy="7096919"/>
          </a:xfrm>
          <a:prstGeom prst="rect">
            <a:avLst/>
          </a:prstGeom>
        </p:spPr>
        <p:txBody>
          <a:bodyPr/>
          <a:lstStyle/>
          <a:p>
            <a:pPr marL="374315" indent="-374315" algn="l">
              <a:spcBef>
                <a:spcPts val="3800"/>
              </a:spcBef>
              <a:buSzPct val="100000"/>
              <a:buAutoNum type="arabicPeriod" startAt="1"/>
              <a:defRPr sz="2800"/>
            </a:pPr>
            <a:r>
              <a:t>Get an Azure account</a:t>
            </a:r>
          </a:p>
          <a:p>
            <a:pPr marL="374315" indent="-374315" algn="l">
              <a:spcBef>
                <a:spcPts val="3800"/>
              </a:spcBef>
              <a:buSzPct val="100000"/>
              <a:buAutoNum type="arabicPeriod" startAt="1"/>
              <a:defRPr sz="2800"/>
            </a:pPr>
            <a:r>
              <a:t>Setup an IoT hub</a:t>
            </a:r>
          </a:p>
          <a:p>
            <a:pPr marL="374315" indent="-374315" algn="l">
              <a:spcBef>
                <a:spcPts val="3800"/>
              </a:spcBef>
              <a:buSzPct val="100000"/>
              <a:buAutoNum type="arabicPeriod" startAt="1"/>
              <a:defRPr sz="2800"/>
            </a:pPr>
            <a:r>
              <a:t>Grab some credentials</a:t>
            </a:r>
          </a:p>
          <a:p>
            <a:pPr marL="374315" indent="-374315" algn="l">
              <a:spcBef>
                <a:spcPts val="3800"/>
              </a:spcBef>
              <a:buSzPct val="100000"/>
              <a:buAutoNum type="arabicPeriod" startAt="1"/>
              <a:defRPr sz="2800"/>
            </a:pPr>
            <a:r>
              <a:t>Code up a sender, a receiver, and a device if you have it.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pasted-image.png" descr="pasted-image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3527" t="0" r="3527" b="0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70" name="Enough! Show the goods!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08254">
              <a:defRPr sz="6960"/>
            </a:lvl1pPr>
          </a:lstStyle>
          <a:p>
            <a:pPr/>
            <a:r>
              <a:t>Enough! Show the goods!</a:t>
            </a:r>
          </a:p>
        </p:txBody>
      </p:sp>
      <p:sp>
        <p:nvSpPr>
          <p:cNvPr id="171" name="Body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Links"/>
          <p:cNvSpPr txBox="1"/>
          <p:nvPr>
            <p:ph type="title"/>
          </p:nvPr>
        </p:nvSpPr>
        <p:spPr>
          <a:xfrm>
            <a:off x="952500" y="406400"/>
            <a:ext cx="11099800" cy="1320800"/>
          </a:xfrm>
          <a:prstGeom prst="rect">
            <a:avLst/>
          </a:prstGeom>
        </p:spPr>
        <p:txBody>
          <a:bodyPr/>
          <a:lstStyle/>
          <a:p>
            <a:pPr/>
            <a:r>
              <a:t>Links</a:t>
            </a:r>
          </a:p>
        </p:txBody>
      </p:sp>
      <p:sp>
        <p:nvSpPr>
          <p:cNvPr id="174" name="Main site: https://azure.microsoft.com/en-us/services/iot-hub/…"/>
          <p:cNvSpPr txBox="1"/>
          <p:nvPr>
            <p:ph type="body" idx="1"/>
          </p:nvPr>
        </p:nvSpPr>
        <p:spPr>
          <a:xfrm>
            <a:off x="952500" y="1727200"/>
            <a:ext cx="11099800" cy="7150100"/>
          </a:xfrm>
          <a:prstGeom prst="rect">
            <a:avLst/>
          </a:prstGeom>
        </p:spPr>
        <p:txBody>
          <a:bodyPr/>
          <a:lstStyle/>
          <a:p>
            <a:pPr marL="425195" indent="-425195" defTabSz="543305">
              <a:spcBef>
                <a:spcPts val="3900"/>
              </a:spcBef>
              <a:defRPr sz="2790"/>
            </a:pPr>
            <a:r>
              <a:t>Main site: </a:t>
            </a:r>
            <a:r>
              <a:rPr u="sng"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https://azure.microsoft.com/en-us/services/iot-hub/</a:t>
            </a:r>
            <a:r>
              <a:t> </a:t>
            </a:r>
          </a:p>
          <a:p>
            <a:pPr marL="425195" indent="-425195" defTabSz="543305">
              <a:spcBef>
                <a:spcPts val="3900"/>
              </a:spcBef>
              <a:defRPr sz="2790"/>
            </a:pPr>
            <a:r>
              <a:t>Dev Guide: </a:t>
            </a:r>
            <a:r>
              <a:rPr u="sng">
                <a:uFill>
                  <a:solidFill>
                    <a:srgbClr val="0000FF"/>
                  </a:solidFill>
                </a:uFill>
                <a:hlinkClick r:id="rId3" invalidUrl="" action="" tgtFrame="" tooltip="" history="1" highlightClick="0" endSnd="0"/>
              </a:rPr>
              <a:t>https://azure.microsoft.com/en-us/documentation/articles/iot-hub-devguide/</a:t>
            </a:r>
          </a:p>
          <a:p>
            <a:pPr marL="425195" indent="-425195" defTabSz="543305">
              <a:spcBef>
                <a:spcPts val="3900"/>
              </a:spcBef>
              <a:defRPr sz="2790"/>
            </a:pPr>
            <a:r>
              <a:t>Azure Fridays: </a:t>
            </a:r>
            <a:r>
              <a:rPr u="sng">
                <a:uFill>
                  <a:solidFill>
                    <a:srgbClr val="0000FF"/>
                  </a:solidFill>
                </a:uFill>
                <a:hlinkClick r:id="rId4" invalidUrl="" action="" tgtFrame="" tooltip="" history="1" highlightClick="0" endSnd="0"/>
              </a:rPr>
              <a:t>https://azure.microsoft.com/en-us/documentation/videos/azure-friday/</a:t>
            </a:r>
          </a:p>
          <a:p>
            <a:pPr marL="425195" indent="-425195" defTabSz="543305">
              <a:spcBef>
                <a:spcPts val="3900"/>
              </a:spcBef>
              <a:defRPr sz="2790"/>
            </a:pPr>
            <a:r>
              <a:t>Elio Damaggio’s video: </a:t>
            </a:r>
            <a:r>
              <a:rPr u="sng">
                <a:uFill>
                  <a:solidFill>
                    <a:srgbClr val="0000FF"/>
                  </a:solidFill>
                </a:uFill>
                <a:hlinkClick r:id="rId5" invalidUrl="" action="" tgtFrame="" tooltip="" history="1" highlightClick="0" endSnd="0"/>
              </a:rPr>
              <a:t>https://azure.microsoft.com/en-us/documentation/videos/azurecon-2015-overview-of-azure-iot-hub/</a:t>
            </a:r>
          </a:p>
          <a:p>
            <a:pPr marL="425195" indent="-425195" defTabSz="543305">
              <a:spcBef>
                <a:spcPts val="3900"/>
              </a:spcBef>
              <a:defRPr sz="2790"/>
            </a:pPr>
            <a:r>
              <a:t>Oliver Bloch’s AzureCon video: </a:t>
            </a:r>
            <a:r>
              <a:rPr u="sng">
                <a:uFill>
                  <a:solidFill>
                    <a:srgbClr val="0000FF"/>
                  </a:solidFill>
                </a:uFill>
                <a:hlinkClick r:id="rId6" invalidUrl="" action="" tgtFrame="" tooltip="" history="1" highlightClick="0" endSnd="0"/>
              </a:rPr>
              <a:t>https://azure.microsoft.com/en-us/documentation/videos/azurecon-2015-connect-your-iot-devices-with-azure-iot-client-libraries/</a:t>
            </a:r>
          </a:p>
          <a:p>
            <a:pPr marL="425195" indent="-425195" defTabSz="543305">
              <a:spcBef>
                <a:spcPts val="3900"/>
              </a:spcBef>
              <a:defRPr sz="2790"/>
            </a:pPr>
            <a:r>
              <a:t>Fez Hat: </a:t>
            </a:r>
            <a:r>
              <a:rPr u="sng">
                <a:uFill>
                  <a:solidFill>
                    <a:srgbClr val="0000FF"/>
                  </a:solidFill>
                </a:uFill>
                <a:hlinkClick r:id="rId7" invalidUrl="" action="" tgtFrame="" tooltip="" history="1" highlightClick="0" endSnd="0"/>
              </a:rPr>
              <a:t>https://www.ghielectronics.com/catalog/product/500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Device Explorer: https://github.com/Azure/azure-iot-sdk-csharp/tree/master/tools/DeviceExplorer…"/>
          <p:cNvSpPr txBox="1"/>
          <p:nvPr>
            <p:ph type="body" idx="1"/>
          </p:nvPr>
        </p:nvSpPr>
        <p:spPr>
          <a:xfrm>
            <a:off x="1168400" y="1435100"/>
            <a:ext cx="11099800" cy="7213600"/>
          </a:xfrm>
          <a:prstGeom prst="rect">
            <a:avLst/>
          </a:prstGeom>
        </p:spPr>
        <p:txBody>
          <a:bodyPr/>
          <a:lstStyle/>
          <a:p>
            <a:pPr marL="452627" indent="-452627" defTabSz="578358">
              <a:spcBef>
                <a:spcPts val="4100"/>
              </a:spcBef>
              <a:defRPr sz="3700"/>
            </a:pPr>
            <a:r>
              <a:t>Device Explorer: </a:t>
            </a:r>
            <a:r>
              <a:rPr u="sng"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https://github.com/Azure/azure-iot-sdk-csharp/tree/master/tools/DeviceExplorer</a:t>
            </a:r>
          </a:p>
          <a:p>
            <a:pPr marL="452627" indent="-452627" defTabSz="578358">
              <a:spcBef>
                <a:spcPts val="4100"/>
              </a:spcBef>
              <a:defRPr sz="3700"/>
            </a:pPr>
            <a:r>
              <a:t>My examples and slides: </a:t>
            </a:r>
            <a:r>
              <a:rPr u="sng">
                <a:uFill>
                  <a:solidFill>
                    <a:srgbClr val="0000FF"/>
                  </a:solidFill>
                </a:uFill>
                <a:hlinkClick r:id="rId3" invalidUrl="" action="" tgtFrame="" tooltip="" history="1" highlightClick="0" endSnd="0"/>
              </a:rPr>
              <a:t>https://github.com/pulcher/AzurePlay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image1.png" descr="image1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104925" y="1587416"/>
            <a:ext cx="6290666" cy="4984408"/>
          </a:xfrm>
          <a:prstGeom prst="rect">
            <a:avLst/>
          </a:prstGeom>
        </p:spPr>
      </p:pic>
      <p:sp>
        <p:nvSpPr>
          <p:cNvPr id="123" name="Become a Windows Insider!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73201">
              <a:defRPr sz="6400"/>
            </a:lvl1pPr>
          </a:lstStyle>
          <a:p>
            <a:pPr/>
            <a:r>
              <a:t>Become a Windows Insider!</a:t>
            </a:r>
          </a:p>
        </p:txBody>
      </p:sp>
      <p:sp>
        <p:nvSpPr>
          <p:cNvPr id="124" name="https://insider.windows.com/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https://insider.windows.com/</a:t>
            </a:r>
          </a:p>
        </p:txBody>
      </p:sp>
      <p:pic>
        <p:nvPicPr>
          <p:cNvPr id="125" name="media1.mp4" descr="media1.mp4"/>
          <p:cNvPicPr>
            <a:picLocks noChangeAspect="0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6394739" y="1562100"/>
            <a:ext cx="5108734" cy="510873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after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00000" fill="hold"/>
                                        <p:tgtEl>
                                          <p:spTgt spid="1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125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meless Self Promotion!"/>
          <p:cNvSpPr txBox="1"/>
          <p:nvPr>
            <p:ph type="title"/>
          </p:nvPr>
        </p:nvSpPr>
        <p:spPr>
          <a:xfrm>
            <a:off x="1270000" y="139700"/>
            <a:ext cx="10464800" cy="1422400"/>
          </a:xfrm>
          <a:prstGeom prst="rect">
            <a:avLst/>
          </a:prstGeom>
        </p:spPr>
        <p:txBody>
          <a:bodyPr/>
          <a:lstStyle>
            <a:lvl1pPr defTabSz="473201">
              <a:defRPr sz="6400"/>
            </a:lvl1pPr>
          </a:lstStyle>
          <a:p>
            <a:pPr/>
            <a:r>
              <a:t>Shameless Self Promotion!</a:t>
            </a:r>
          </a:p>
        </p:txBody>
      </p:sp>
      <p:pic>
        <p:nvPicPr>
          <p:cNvPr id="128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57600" y="1854200"/>
            <a:ext cx="5689600" cy="1879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29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89278" y="5156200"/>
            <a:ext cx="8426244" cy="2966511"/>
          </a:xfrm>
          <a:prstGeom prst="rect">
            <a:avLst/>
          </a:prstGeom>
          <a:ln w="12700">
            <a:miter lim="400000"/>
          </a:ln>
        </p:spPr>
      </p:pic>
      <p:sp>
        <p:nvSpPr>
          <p:cNvPr id="130" name="http://bit.ly/3DPrinterSaturday"/>
          <p:cNvSpPr txBox="1"/>
          <p:nvPr/>
        </p:nvSpPr>
        <p:spPr>
          <a:xfrm>
            <a:off x="3285185" y="8420099"/>
            <a:ext cx="6434430" cy="68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AFFFA"/>
                </a:solidFill>
              </a:defRPr>
            </a:lvl1pPr>
          </a:lstStyle>
          <a:p>
            <a:pPr/>
            <a:r>
              <a:t>http://bit.ly/3DPrinterSaturday</a:t>
            </a:r>
          </a:p>
        </p:txBody>
      </p:sp>
      <p:sp>
        <p:nvSpPr>
          <p:cNvPr id="131" name="https://www.meetup.com/Hackster-DFW/"/>
          <p:cNvSpPr txBox="1"/>
          <p:nvPr/>
        </p:nvSpPr>
        <p:spPr>
          <a:xfrm>
            <a:off x="2087130" y="4025900"/>
            <a:ext cx="8830540" cy="685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5F5FF"/>
                </a:solidFill>
              </a:defRPr>
            </a:lvl1pPr>
          </a:lstStyle>
          <a:p>
            <a:pPr/>
            <a:r>
              <a:t>https://www.meetup.com/Hackster-DFW/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pasted-image.png" descr="pasted-image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5662257" y="2034526"/>
            <a:ext cx="7175976" cy="6015681"/>
          </a:xfrm>
          <a:prstGeom prst="rect">
            <a:avLst/>
          </a:prstGeom>
        </p:spPr>
      </p:pic>
      <p:sp>
        <p:nvSpPr>
          <p:cNvPr id="134" name="Device Challenges"/>
          <p:cNvSpPr txBox="1"/>
          <p:nvPr>
            <p:ph type="title"/>
          </p:nvPr>
        </p:nvSpPr>
        <p:spPr>
          <a:xfrm>
            <a:off x="3835400" y="203200"/>
            <a:ext cx="5334000" cy="879128"/>
          </a:xfrm>
          <a:prstGeom prst="rect">
            <a:avLst/>
          </a:prstGeom>
        </p:spPr>
        <p:txBody>
          <a:bodyPr/>
          <a:lstStyle>
            <a:lvl1pPr defTabSz="473201">
              <a:defRPr sz="4860"/>
            </a:lvl1pPr>
          </a:lstStyle>
          <a:p>
            <a:pPr/>
            <a:r>
              <a:t>Device Challenges</a:t>
            </a:r>
          </a:p>
        </p:txBody>
      </p:sp>
      <p:sp>
        <p:nvSpPr>
          <p:cNvPr id="135" name="Are often embedded systems with no human operator.…"/>
          <p:cNvSpPr txBox="1"/>
          <p:nvPr>
            <p:ph type="body" sz="half" idx="1"/>
          </p:nvPr>
        </p:nvSpPr>
        <p:spPr>
          <a:xfrm>
            <a:off x="457200" y="1736576"/>
            <a:ext cx="5334000" cy="7216924"/>
          </a:xfrm>
          <a:prstGeom prst="rect">
            <a:avLst/>
          </a:prstGeom>
        </p:spPr>
        <p:txBody>
          <a:bodyPr/>
          <a:lstStyle/>
          <a:p>
            <a:pPr marL="238626" indent="-238626" algn="l" defTabSz="496570">
              <a:spcBef>
                <a:spcPts val="3200"/>
              </a:spcBef>
              <a:buSzPct val="100000"/>
              <a:buChar char="•"/>
              <a:defRPr sz="2380"/>
            </a:pPr>
            <a:r>
              <a:t>Are often embedded systems with no human operator.</a:t>
            </a:r>
          </a:p>
          <a:p>
            <a:pPr marL="238626" indent="-238626" algn="l" defTabSz="496570">
              <a:spcBef>
                <a:spcPts val="3200"/>
              </a:spcBef>
              <a:buSzPct val="100000"/>
              <a:buChar char="•"/>
              <a:defRPr sz="2380"/>
            </a:pPr>
            <a:r>
              <a:t>Can be in remote locations, where physical access is very expensive.</a:t>
            </a:r>
          </a:p>
          <a:p>
            <a:pPr marL="238626" indent="-238626" algn="l" defTabSz="496570">
              <a:spcBef>
                <a:spcPts val="3200"/>
              </a:spcBef>
              <a:buSzPct val="100000"/>
              <a:buChar char="•"/>
              <a:defRPr sz="2380"/>
            </a:pPr>
            <a:r>
              <a:t>May have limited power and processing resources.</a:t>
            </a:r>
          </a:p>
          <a:p>
            <a:pPr marL="238626" indent="-238626" algn="l" defTabSz="496570">
              <a:spcBef>
                <a:spcPts val="3200"/>
              </a:spcBef>
              <a:buSzPct val="100000"/>
              <a:buChar char="•"/>
              <a:defRPr sz="2380"/>
            </a:pPr>
            <a:r>
              <a:t>May have intermittent, slow, or expensive network connectivity.</a:t>
            </a:r>
          </a:p>
          <a:p>
            <a:pPr marL="238626" indent="-238626" algn="l" defTabSz="496570">
              <a:spcBef>
                <a:spcPts val="3200"/>
              </a:spcBef>
              <a:buSzPct val="100000"/>
              <a:buChar char="•"/>
              <a:defRPr sz="2380"/>
            </a:pPr>
            <a:r>
              <a:t>May need to use proprietary, custom, or industry-specific application protocols.</a:t>
            </a:r>
          </a:p>
          <a:p>
            <a:pPr marL="238626" indent="-238626" algn="l" defTabSz="496570">
              <a:spcBef>
                <a:spcPts val="3200"/>
              </a:spcBef>
              <a:buSzPct val="100000"/>
              <a:buChar char="•"/>
              <a:defRPr sz="2380"/>
            </a:pPr>
            <a:r>
              <a:t>Can be created using a large set of popular hardware and software platforms.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pasted-image.png" descr="pasted-image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1551810" y="495300"/>
            <a:ext cx="9901306" cy="6880138"/>
          </a:xfrm>
          <a:prstGeom prst="rect">
            <a:avLst/>
          </a:prstGeom>
        </p:spPr>
      </p:pic>
      <p:sp>
        <p:nvSpPr>
          <p:cNvPr id="138" name="Obligatory Connection Graphic"/>
          <p:cNvSpPr txBox="1"/>
          <p:nvPr>
            <p:ph type="title"/>
          </p:nvPr>
        </p:nvSpPr>
        <p:spPr>
          <a:xfrm>
            <a:off x="1270000" y="7607300"/>
            <a:ext cx="10464800" cy="1422400"/>
          </a:xfrm>
          <a:prstGeom prst="rect">
            <a:avLst/>
          </a:prstGeom>
        </p:spPr>
        <p:txBody>
          <a:bodyPr/>
          <a:lstStyle>
            <a:lvl1pPr defTabSz="426466">
              <a:defRPr sz="5840"/>
            </a:lvl1pPr>
          </a:lstStyle>
          <a:p>
            <a:pPr/>
            <a:r>
              <a:t>Obligatory Connection Graphic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pasted-image.png" descr="pasted-image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6238" t="0" r="6238" b="0"/>
          <a:stretch>
            <a:fillRect/>
          </a:stretch>
        </p:blipFill>
        <p:spPr>
          <a:xfrm>
            <a:off x="1600200" y="546100"/>
            <a:ext cx="9779000" cy="5918200"/>
          </a:xfrm>
          <a:prstGeom prst="rect">
            <a:avLst/>
          </a:prstGeom>
        </p:spPr>
      </p:pic>
      <p:sp>
        <p:nvSpPr>
          <p:cNvPr id="141" name="What the heck Azure IoT Suite?"/>
          <p:cNvSpPr txBox="1"/>
          <p:nvPr>
            <p:ph type="title"/>
          </p:nvPr>
        </p:nvSpPr>
        <p:spPr>
          <a:xfrm>
            <a:off x="1270000" y="6527800"/>
            <a:ext cx="10464800" cy="1422400"/>
          </a:xfrm>
          <a:prstGeom prst="rect">
            <a:avLst/>
          </a:prstGeom>
        </p:spPr>
        <p:txBody>
          <a:bodyPr/>
          <a:lstStyle>
            <a:lvl1pPr defTabSz="426466">
              <a:defRPr sz="5840"/>
            </a:lvl1pPr>
          </a:lstStyle>
          <a:p>
            <a:pPr/>
            <a:r>
              <a:t>What the heck Azure IoT Suite?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pasted-image.png" descr="pasted-image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6299200" y="3601234"/>
            <a:ext cx="5334000" cy="2551430"/>
          </a:xfrm>
          <a:prstGeom prst="rect">
            <a:avLst/>
          </a:prstGeom>
        </p:spPr>
      </p:pic>
      <p:sp>
        <p:nvSpPr>
          <p:cNvPr id="144" name="So how do these things connect again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84886">
              <a:defRPr sz="6640"/>
            </a:lvl1pPr>
          </a:lstStyle>
          <a:p>
            <a:pPr/>
            <a:r>
              <a:t>So how do these things connect again?</a:t>
            </a:r>
          </a:p>
        </p:txBody>
      </p:sp>
      <p:sp>
        <p:nvSpPr>
          <p:cNvPr id="145" name="AMQP…"/>
          <p:cNvSpPr txBox="1"/>
          <p:nvPr>
            <p:ph type="body" sz="quarter" idx="1"/>
          </p:nvPr>
        </p:nvSpPr>
        <p:spPr>
          <a:xfrm>
            <a:off x="1866900" y="3188865"/>
            <a:ext cx="2748906" cy="3375870"/>
          </a:xfrm>
          <a:prstGeom prst="rect">
            <a:avLst/>
          </a:prstGeom>
        </p:spPr>
        <p:txBody>
          <a:bodyPr/>
          <a:lstStyle/>
          <a:p>
            <a:pPr/>
            <a:r>
              <a:t>AMQP</a:t>
            </a:r>
          </a:p>
          <a:p>
            <a:pPr/>
            <a:r>
              <a:t>MQTT</a:t>
            </a:r>
          </a:p>
          <a:p>
            <a:pPr/>
            <a:r>
              <a:t>HTTPS</a:t>
            </a:r>
          </a:p>
        </p:txBody>
      </p:sp>
      <p:sp>
        <p:nvSpPr>
          <p:cNvPr id="146" name="Security?"/>
          <p:cNvSpPr txBox="1"/>
          <p:nvPr/>
        </p:nvSpPr>
        <p:spPr>
          <a:xfrm>
            <a:off x="2850753" y="8406531"/>
            <a:ext cx="7303294" cy="11554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3600">
                <a:solidFill>
                  <a:srgbClr val="FFFFFF"/>
                </a:solidFill>
              </a:defRPr>
            </a:lvl1pPr>
          </a:lstStyle>
          <a:p>
            <a:pPr/>
            <a:r>
              <a:t>Security?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Can I use just any old OS?"/>
          <p:cNvSpPr txBox="1"/>
          <p:nvPr>
            <p:ph type="title"/>
          </p:nvPr>
        </p:nvSpPr>
        <p:spPr>
          <a:xfrm>
            <a:off x="1270000" y="584200"/>
            <a:ext cx="10464800" cy="1641773"/>
          </a:xfrm>
          <a:prstGeom prst="rect">
            <a:avLst/>
          </a:prstGeom>
        </p:spPr>
        <p:txBody>
          <a:bodyPr/>
          <a:lstStyle>
            <a:lvl1pPr defTabSz="502412">
              <a:defRPr sz="6880"/>
            </a:lvl1pPr>
          </a:lstStyle>
          <a:p>
            <a:pPr/>
            <a:r>
              <a:t>Can I use just any old OS?</a:t>
            </a:r>
          </a:p>
        </p:txBody>
      </p:sp>
      <p:sp>
        <p:nvSpPr>
          <p:cNvPr id="149" name="Linux:…"/>
          <p:cNvSpPr txBox="1"/>
          <p:nvPr/>
        </p:nvSpPr>
        <p:spPr>
          <a:xfrm>
            <a:off x="1270000" y="2349500"/>
            <a:ext cx="10464800" cy="644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marL="263892" indent="-263892" algn="l" defTabSz="549148">
              <a:spcBef>
                <a:spcPts val="3500"/>
              </a:spcBef>
              <a:buSzPct val="100000"/>
              <a:buChar char="•"/>
              <a:defRPr sz="2632">
                <a:solidFill>
                  <a:srgbClr val="FFFFFF"/>
                </a:solidFill>
              </a:defRPr>
            </a:pPr>
            <a:r>
              <a:t>Linux: </a:t>
            </a:r>
          </a:p>
          <a:p>
            <a:pPr lvl="1" marL="622032" indent="-263892" algn="l" defTabSz="549148">
              <a:spcBef>
                <a:spcPts val="3500"/>
              </a:spcBef>
              <a:buSzPct val="100000"/>
              <a:buChar char="•"/>
              <a:defRPr sz="2632">
                <a:solidFill>
                  <a:srgbClr val="FFFFFF"/>
                </a:solidFill>
              </a:defRPr>
            </a:pPr>
            <a:r>
              <a:t>Debian, Fedora</a:t>
            </a:r>
          </a:p>
          <a:p>
            <a:pPr lvl="1" marL="622032" indent="-263892" algn="l" defTabSz="549148">
              <a:spcBef>
                <a:spcPts val="3500"/>
              </a:spcBef>
              <a:buSzPct val="100000"/>
              <a:buChar char="•"/>
              <a:defRPr sz="2632">
                <a:solidFill>
                  <a:srgbClr val="FFFFFF"/>
                </a:solidFill>
              </a:defRPr>
            </a:pPr>
            <a:r>
              <a:t>Raspbian, Ubuntu, Yocto</a:t>
            </a:r>
          </a:p>
          <a:p>
            <a:pPr marL="263892" indent="-263892" algn="l" defTabSz="549148">
              <a:spcBef>
                <a:spcPts val="3500"/>
              </a:spcBef>
              <a:buSzPct val="100000"/>
              <a:buChar char="•"/>
              <a:defRPr sz="2632">
                <a:solidFill>
                  <a:srgbClr val="FFFFFF"/>
                </a:solidFill>
              </a:defRPr>
            </a:pPr>
            <a:r>
              <a:t>Windows:</a:t>
            </a:r>
          </a:p>
          <a:p>
            <a:pPr lvl="1" marL="622032" indent="-263892" algn="l" defTabSz="549148">
              <a:spcBef>
                <a:spcPts val="3500"/>
              </a:spcBef>
              <a:buSzPct val="100000"/>
              <a:buChar char="•"/>
              <a:defRPr sz="2632">
                <a:solidFill>
                  <a:srgbClr val="FFFFFF"/>
                </a:solidFill>
              </a:defRPr>
            </a:pPr>
            <a:r>
              <a:t>Desktop, IoT Core,</a:t>
            </a:r>
          </a:p>
          <a:p>
            <a:pPr lvl="1" marL="622032" indent="-263892" algn="l" defTabSz="549148">
              <a:spcBef>
                <a:spcPts val="3500"/>
              </a:spcBef>
              <a:buSzPct val="100000"/>
              <a:buChar char="•"/>
              <a:defRPr sz="2632">
                <a:solidFill>
                  <a:srgbClr val="FFFFFF"/>
                </a:solidFill>
              </a:defRPr>
            </a:pPr>
            <a:r>
              <a:t>Server, UWP</a:t>
            </a:r>
          </a:p>
          <a:p>
            <a:pPr marL="263892" indent="-263892" algn="l" defTabSz="549148">
              <a:spcBef>
                <a:spcPts val="3500"/>
              </a:spcBef>
              <a:buSzPct val="100000"/>
              <a:buChar char="•"/>
              <a:defRPr sz="2632">
                <a:solidFill>
                  <a:srgbClr val="FFFFFF"/>
                </a:solidFill>
              </a:defRPr>
            </a:pPr>
            <a:r>
              <a:t>mbed OS</a:t>
            </a:r>
          </a:p>
          <a:p>
            <a:pPr marL="263892" indent="-263892" algn="l" defTabSz="549148">
              <a:spcBef>
                <a:spcPts val="3500"/>
              </a:spcBef>
              <a:buSzPct val="100000"/>
              <a:buChar char="•"/>
              <a:defRPr sz="2632">
                <a:solidFill>
                  <a:srgbClr val="FFFFFF"/>
                </a:solidFill>
              </a:defRPr>
            </a:pPr>
            <a:r>
              <a:t>&lt;your favorite os&gt;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Can I use just any old language on any device?"/>
          <p:cNvSpPr txBox="1"/>
          <p:nvPr>
            <p:ph type="title"/>
          </p:nvPr>
        </p:nvSpPr>
        <p:spPr>
          <a:xfrm>
            <a:off x="1270000" y="584200"/>
            <a:ext cx="10464800" cy="1641773"/>
          </a:xfrm>
          <a:prstGeom prst="rect">
            <a:avLst/>
          </a:prstGeom>
        </p:spPr>
        <p:txBody>
          <a:bodyPr/>
          <a:lstStyle>
            <a:lvl1pPr defTabSz="362204">
              <a:defRPr sz="4960"/>
            </a:lvl1pPr>
          </a:lstStyle>
          <a:p>
            <a:pPr/>
            <a:r>
              <a:t>Can I use just any old language on any device?</a:t>
            </a:r>
          </a:p>
        </p:txBody>
      </p:sp>
      <p:sp>
        <p:nvSpPr>
          <p:cNvPr id="152" name="C#…"/>
          <p:cNvSpPr txBox="1"/>
          <p:nvPr/>
        </p:nvSpPr>
        <p:spPr>
          <a:xfrm>
            <a:off x="1736080" y="2421408"/>
            <a:ext cx="4860479" cy="56510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marL="280736" indent="-280736" algn="l">
              <a:spcBef>
                <a:spcPts val="3800"/>
              </a:spcBef>
              <a:buSzPct val="100000"/>
              <a:buChar char="•"/>
              <a:defRPr sz="2800">
                <a:solidFill>
                  <a:srgbClr val="FFFFFF"/>
                </a:solidFill>
              </a:defRPr>
            </a:pPr>
            <a:r>
              <a:t>C#</a:t>
            </a:r>
          </a:p>
          <a:p>
            <a:pPr marL="280736" indent="-280736" algn="l">
              <a:spcBef>
                <a:spcPts val="3800"/>
              </a:spcBef>
              <a:buSzPct val="100000"/>
              <a:buChar char="•"/>
              <a:defRPr sz="2800">
                <a:solidFill>
                  <a:srgbClr val="FFFFFF"/>
                </a:solidFill>
              </a:defRPr>
            </a:pPr>
            <a:r>
              <a:t>Java</a:t>
            </a:r>
          </a:p>
          <a:p>
            <a:pPr marL="280736" indent="-280736" algn="l">
              <a:spcBef>
                <a:spcPts val="3800"/>
              </a:spcBef>
              <a:buSzPct val="100000"/>
              <a:buChar char="•"/>
              <a:defRPr sz="2800">
                <a:solidFill>
                  <a:srgbClr val="FFFFFF"/>
                </a:solidFill>
              </a:defRPr>
            </a:pPr>
            <a:r>
              <a:t>Javascript</a:t>
            </a:r>
          </a:p>
          <a:p>
            <a:pPr marL="280736" indent="-280736" algn="l">
              <a:spcBef>
                <a:spcPts val="3800"/>
              </a:spcBef>
              <a:buSzPct val="100000"/>
              <a:buChar char="•"/>
              <a:defRPr sz="2800">
                <a:solidFill>
                  <a:srgbClr val="FFFFFF"/>
                </a:solidFill>
              </a:defRPr>
            </a:pPr>
            <a:r>
              <a:t>C &lt;- The sexy isn’t dead yet!</a:t>
            </a:r>
          </a:p>
          <a:p>
            <a:pPr marL="280736" indent="-280736" algn="l">
              <a:spcBef>
                <a:spcPts val="3800"/>
              </a:spcBef>
              <a:buSzPct val="100000"/>
              <a:buChar char="•"/>
              <a:defRPr sz="2800">
                <a:solidFill>
                  <a:srgbClr val="FFFFFF"/>
                </a:solidFill>
              </a:defRPr>
            </a:pPr>
            <a:r>
              <a:t>Python</a:t>
            </a:r>
          </a:p>
          <a:p>
            <a:pPr marL="280736" indent="-280736" algn="l">
              <a:spcBef>
                <a:spcPts val="3800"/>
              </a:spcBef>
              <a:buSzPct val="100000"/>
              <a:buChar char="•"/>
              <a:defRPr sz="2800">
                <a:solidFill>
                  <a:srgbClr val="FFFFFF"/>
                </a:solidFill>
              </a:defRPr>
            </a:pPr>
            <a:r>
              <a:t>&lt;can you talk HTTP&gt;</a:t>
            </a:r>
          </a:p>
        </p:txBody>
      </p:sp>
      <p:sp>
        <p:nvSpPr>
          <p:cNvPr id="153" name="https://azure.microsoft.com/en-us/develop/iot/get-started/"/>
          <p:cNvSpPr txBox="1"/>
          <p:nvPr/>
        </p:nvSpPr>
        <p:spPr>
          <a:xfrm>
            <a:off x="561724" y="8432799"/>
            <a:ext cx="11789823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>
                <a:solidFill>
                  <a:srgbClr val="FFFFFF"/>
                </a:solidFill>
              </a:defRPr>
            </a:lvl1pPr>
          </a:lstStyle>
          <a:p>
            <a:pPr/>
            <a:r>
              <a:t>https://azure.microsoft.com/en-us/develop/iot/get-started/</a:t>
            </a:r>
          </a:p>
        </p:txBody>
      </p:sp>
      <p:sp>
        <p:nvSpPr>
          <p:cNvPr id="154" name="Beaglebone…"/>
          <p:cNvSpPr txBox="1"/>
          <p:nvPr/>
        </p:nvSpPr>
        <p:spPr>
          <a:xfrm>
            <a:off x="7846814" y="2421408"/>
            <a:ext cx="4585494" cy="58159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marL="235818" indent="-235818" algn="l" defTabSz="490727">
              <a:spcBef>
                <a:spcPts val="3100"/>
              </a:spcBef>
              <a:buSzPct val="100000"/>
              <a:buChar char="•"/>
              <a:defRPr sz="2351">
                <a:solidFill>
                  <a:srgbClr val="FFFFFF"/>
                </a:solidFill>
              </a:defRPr>
            </a:pPr>
            <a:r>
              <a:t>Beaglebone</a:t>
            </a:r>
          </a:p>
          <a:p>
            <a:pPr marL="235818" indent="-235818" algn="l" defTabSz="490727">
              <a:spcBef>
                <a:spcPts val="3100"/>
              </a:spcBef>
              <a:buSzPct val="100000"/>
              <a:buChar char="•"/>
              <a:defRPr sz="2351">
                <a:solidFill>
                  <a:srgbClr val="FFFFFF"/>
                </a:solidFill>
              </a:defRPr>
            </a:pPr>
            <a:r>
              <a:t>Minnowboard Max</a:t>
            </a:r>
          </a:p>
          <a:p>
            <a:pPr marL="235818" indent="-235818" algn="l" defTabSz="490727">
              <a:spcBef>
                <a:spcPts val="3100"/>
              </a:spcBef>
              <a:buSzPct val="100000"/>
              <a:buChar char="•"/>
              <a:defRPr sz="2351">
                <a:solidFill>
                  <a:srgbClr val="FFFFFF"/>
                </a:solidFill>
              </a:defRPr>
            </a:pPr>
            <a:r>
              <a:t>Intel Edison</a:t>
            </a:r>
          </a:p>
          <a:p>
            <a:pPr marL="235818" indent="-235818" algn="l" defTabSz="490727">
              <a:spcBef>
                <a:spcPts val="3100"/>
              </a:spcBef>
              <a:buSzPct val="100000"/>
              <a:buChar char="•"/>
              <a:defRPr sz="2351">
                <a:solidFill>
                  <a:srgbClr val="FFFFFF"/>
                </a:solidFill>
              </a:defRPr>
            </a:pPr>
            <a:r>
              <a:t>Raspberry Pi 2/3</a:t>
            </a:r>
          </a:p>
          <a:p>
            <a:pPr marL="235818" indent="-235818" algn="l" defTabSz="490727">
              <a:spcBef>
                <a:spcPts val="3100"/>
              </a:spcBef>
              <a:buSzPct val="100000"/>
              <a:buChar char="•"/>
              <a:defRPr sz="2351">
                <a:solidFill>
                  <a:srgbClr val="FFFFFF"/>
                </a:solidFill>
              </a:defRPr>
            </a:pPr>
            <a:r>
              <a:t>Freescale FRDM K64</a:t>
            </a:r>
          </a:p>
          <a:p>
            <a:pPr marL="235818" indent="-235818" algn="l" defTabSz="490727">
              <a:spcBef>
                <a:spcPts val="3100"/>
              </a:spcBef>
              <a:buSzPct val="100000"/>
              <a:buChar char="•"/>
              <a:defRPr sz="2351">
                <a:solidFill>
                  <a:srgbClr val="FFFFFF"/>
                </a:solidFill>
              </a:defRPr>
            </a:pPr>
            <a:r>
              <a:t>Arrow DragonBoard</a:t>
            </a:r>
          </a:p>
          <a:p>
            <a:pPr marL="235818" indent="-235818" algn="l" defTabSz="490727">
              <a:spcBef>
                <a:spcPts val="3100"/>
              </a:spcBef>
              <a:buSzPct val="100000"/>
              <a:buChar char="•"/>
              <a:defRPr sz="2351">
                <a:solidFill>
                  <a:srgbClr val="FFFFFF"/>
                </a:solidFill>
              </a:defRPr>
            </a:pPr>
            <a:r>
              <a:t>Your Computer</a:t>
            </a:r>
          </a:p>
          <a:p>
            <a:pPr marL="235818" indent="-235818" algn="l" defTabSz="490727">
              <a:spcBef>
                <a:spcPts val="3100"/>
              </a:spcBef>
              <a:buSzPct val="100000"/>
              <a:buChar char="•"/>
              <a:defRPr sz="2351">
                <a:solidFill>
                  <a:srgbClr val="FFFFFF"/>
                </a:solidFill>
              </a:defRPr>
            </a:pPr>
            <a:r>
              <a:t>&lt;your favorite platform here&gt;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Gradient">
  <a:themeElements>
    <a:clrScheme name="Gradient">
      <a:dk1>
        <a:srgbClr val="FFFFFF"/>
      </a:dk1>
      <a:lt1>
        <a:srgbClr val="FF0000"/>
      </a:lt1>
      <a:dk2>
        <a:srgbClr val="A7A7A7"/>
      </a:dk2>
      <a:lt2>
        <a:srgbClr val="535353"/>
      </a:lt2>
      <a:accent1>
        <a:srgbClr val="0065C1"/>
      </a:accent1>
      <a:accent2>
        <a:srgbClr val="189B1A"/>
      </a:accent2>
      <a:accent3>
        <a:srgbClr val="008C91"/>
      </a:accent3>
      <a:accent4>
        <a:srgbClr val="5747C1"/>
      </a:accent4>
      <a:accent5>
        <a:srgbClr val="971817"/>
      </a:accent5>
      <a:accent6>
        <a:srgbClr val="BC8027"/>
      </a:accent6>
      <a:hlink>
        <a:srgbClr val="0000FF"/>
      </a:hlink>
      <a:folHlink>
        <a:srgbClr val="FF00FF"/>
      </a:folHlink>
    </a:clrScheme>
    <a:fontScheme name="Gradient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Gradie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76200" dist="0" dir="18900000">
            <a:srgbClr val="000000">
              <a:alpha val="8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800" u="none" kumimoji="0" normalizeH="0">
            <a:ln>
              <a:noFill/>
            </a:ln>
            <a:solidFill>
              <a:srgbClr val="FF0000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76200" dist="0" dir="18900000">
            <a:srgbClr val="000000">
              <a:alpha val="80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800" u="none" kumimoji="0" normalizeH="0">
            <a:ln>
              <a:noFill/>
            </a:ln>
            <a:solidFill>
              <a:srgbClr val="FF0000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Gradient">
  <a:themeElements>
    <a:clrScheme name="Gradien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65C1"/>
      </a:accent1>
      <a:accent2>
        <a:srgbClr val="189B1A"/>
      </a:accent2>
      <a:accent3>
        <a:srgbClr val="008C91"/>
      </a:accent3>
      <a:accent4>
        <a:srgbClr val="5747C1"/>
      </a:accent4>
      <a:accent5>
        <a:srgbClr val="971817"/>
      </a:accent5>
      <a:accent6>
        <a:srgbClr val="BC8027"/>
      </a:accent6>
      <a:hlink>
        <a:srgbClr val="0000FF"/>
      </a:hlink>
      <a:folHlink>
        <a:srgbClr val="FF00FF"/>
      </a:folHlink>
    </a:clrScheme>
    <a:fontScheme name="Gradient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Gradie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76200" dist="0" dir="18900000">
            <a:srgbClr val="000000">
              <a:alpha val="8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800" u="none" kumimoji="0" normalizeH="0">
            <a:ln>
              <a:noFill/>
            </a:ln>
            <a:solidFill>
              <a:srgbClr val="FF0000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76200" dist="0" dir="18900000">
            <a:srgbClr val="000000">
              <a:alpha val="80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800" u="none" kumimoji="0" normalizeH="0">
            <a:ln>
              <a:noFill/>
            </a:ln>
            <a:solidFill>
              <a:srgbClr val="FF0000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